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72" r:id="rId37"/>
    <p:sldId id="434" r:id="rId38"/>
    <p:sldId id="423" r:id="rId39"/>
    <p:sldId id="431" r:id="rId40"/>
    <p:sldId id="437" r:id="rId41"/>
    <p:sldId id="272" r:id="rId42"/>
    <p:sldId id="466" r:id="rId43"/>
    <p:sldId id="477" r:id="rId44"/>
    <p:sldId id="462" r:id="rId45"/>
    <p:sldId id="463" r:id="rId46"/>
    <p:sldId id="461" r:id="rId47"/>
    <p:sldId id="435" r:id="rId48"/>
    <p:sldId id="448" r:id="rId49"/>
    <p:sldId id="451" r:id="rId50"/>
    <p:sldId id="449" r:id="rId51"/>
    <p:sldId id="436" r:id="rId52"/>
    <p:sldId id="452" r:id="rId53"/>
    <p:sldId id="454" r:id="rId54"/>
    <p:sldId id="275" r:id="rId55"/>
    <p:sldId id="282" r:id="rId56"/>
    <p:sldId id="283" r:id="rId57"/>
    <p:sldId id="439" r:id="rId58"/>
    <p:sldId id="444" r:id="rId59"/>
    <p:sldId id="468" r:id="rId60"/>
    <p:sldId id="467" r:id="rId61"/>
    <p:sldId id="442" r:id="rId62"/>
    <p:sldId id="446" r:id="rId63"/>
    <p:sldId id="445" r:id="rId64"/>
    <p:sldId id="450" r:id="rId65"/>
    <p:sldId id="281" r:id="rId66"/>
    <p:sldId id="279" r:id="rId67"/>
    <p:sldId id="260" r:id="rId68"/>
    <p:sldId id="278" r:id="rId69"/>
    <p:sldId id="457" r:id="rId70"/>
    <p:sldId id="280" r:id="rId71"/>
    <p:sldId id="285" r:id="rId72"/>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953" autoAdjust="0"/>
    <p:restoredTop sz="90995" autoAdjust="0"/>
  </p:normalViewPr>
  <p:slideViewPr>
    <p:cSldViewPr>
      <p:cViewPr>
        <p:scale>
          <a:sx n="103" d="100"/>
          <a:sy n="103" d="100"/>
        </p:scale>
        <p:origin x="1644" y="96"/>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12/26/2022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12/26/2022</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12/26/2022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12/26/2022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4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 Id="rId4" Type="http://schemas.openxmlformats.org/officeDocument/2006/relationships/image" Target="../media/image48.jpeg"/></Relationships>
</file>

<file path=ppt/slides/_rels/slide46.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066800" y="4267200"/>
            <a:ext cx="7086600" cy="1447800"/>
          </a:xfrm>
        </p:spPr>
        <p:txBody>
          <a:bodyPr>
            <a:noAutofit/>
          </a:bodyPr>
          <a:lstStyle/>
          <a:p>
            <a:r>
              <a:rPr lang="en-US" sz="2400" dirty="0">
                <a:solidFill>
                  <a:schemeClr val="accent1"/>
                </a:solidFill>
              </a:rPr>
              <a:t>Heather </a:t>
            </a:r>
            <a:r>
              <a:rPr lang="en-US" sz="2400" dirty="0" err="1">
                <a:solidFill>
                  <a:schemeClr val="accent1"/>
                </a:solidFill>
              </a:rPr>
              <a:t>Meiring</a:t>
            </a:r>
            <a:r>
              <a:rPr lang="en-US" sz="2400" dirty="0">
                <a:solidFill>
                  <a:schemeClr val="accent1"/>
                </a:solidFill>
              </a:rPr>
              <a:t>, Abhishek Pillai, Mark Rowland,</a:t>
            </a:r>
          </a:p>
          <a:p>
            <a:endParaRPr lang="en-US" sz="1800" dirty="0">
              <a:solidFill>
                <a:schemeClr val="accent1"/>
              </a:solidFill>
            </a:endParaRPr>
          </a:p>
          <a:p>
            <a:r>
              <a:rPr lang="en-US" sz="1800" dirty="0">
                <a:solidFill>
                  <a:schemeClr val="accent1"/>
                </a:solidFill>
              </a:rPr>
              <a:t>Special Thanks to Sebastian </a:t>
            </a:r>
            <a:r>
              <a:rPr lang="en-US" sz="1800" dirty="0" err="1">
                <a:solidFill>
                  <a:schemeClr val="accent1"/>
                </a:solidFill>
              </a:rPr>
              <a:t>Coddington</a:t>
            </a:r>
            <a:r>
              <a:rPr lang="en-US" sz="1800" dirty="0">
                <a:solidFill>
                  <a:schemeClr val="accent1"/>
                </a:solidFill>
              </a:rPr>
              <a:t>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310869" y="100899"/>
            <a:ext cx="3252814"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a:ln w="11430"/>
                <a:solidFill>
                  <a:srgbClr val="FFC000"/>
                </a:solidFill>
                <a:effectLst>
                  <a:outerShdw blurRad="80000" dist="40000" dir="5040000" algn="tl">
                    <a:srgbClr val="000000">
                      <a:alpha val="30000"/>
                    </a:srgbClr>
                  </a:outerShdw>
                </a:effectLst>
              </a:rPr>
              <a:t>Scooter </a:t>
            </a:r>
          </a:p>
          <a:p>
            <a:r>
              <a:rPr lang="en-US" sz="5400" b="1" cap="none" spc="0" dirty="0">
                <a:ln w="11430"/>
                <a:solidFill>
                  <a:srgbClr val="FFC000"/>
                </a:solidFill>
                <a:effectLst>
                  <a:outerShdw blurRad="80000" dist="40000" dir="5040000" algn="tl">
                    <a:srgbClr val="000000">
                      <a:alpha val="30000"/>
                    </a:srgbClr>
                  </a:outerShdw>
                </a:effectLst>
              </a:rPr>
              <a:t>Scout </a:t>
            </a:r>
          </a:p>
          <a:p>
            <a:r>
              <a:rPr lang="en-US" sz="5400" b="1" cap="none" spc="0" dirty="0" err="1">
                <a:ln w="11430"/>
                <a:solidFill>
                  <a:srgbClr val="FFC000"/>
                </a:solidFill>
                <a:effectLst>
                  <a:outerShdw blurRad="80000" dist="40000" dir="5040000" algn="tl">
                    <a:srgbClr val="000000">
                      <a:alpha val="30000"/>
                    </a:srgbClr>
                  </a:outerShdw>
                </a:effectLst>
              </a:rPr>
              <a:t>Fischbot</a:t>
            </a:r>
            <a:endParaRPr lang="en-US" sz="5400" b="1" cap="none" spc="0" dirty="0">
              <a:ln w="11430"/>
              <a:solidFill>
                <a:srgbClr val="FFC000"/>
              </a:solidFill>
              <a:effectLst>
                <a:outerShdw blurRad="80000" dist="40000" dir="5040000" algn="tl">
                  <a:srgbClr val="000000">
                    <a:alpha val="30000"/>
                  </a:srgbClr>
                </a:outerShdw>
              </a:effectLst>
            </a:endParaRPr>
          </a:p>
          <a:p>
            <a:r>
              <a:rPr lang="en-US" sz="54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Software Installation</a:t>
            </a:r>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sz="2400" dirty="0"/>
              <a:t>Arduino IDE</a:t>
            </a:r>
          </a:p>
          <a:p>
            <a:r>
              <a:rPr lang="en-US" sz="2400" dirty="0">
                <a:hlinkClick r:id="rId2"/>
              </a:rPr>
              <a:t>https://www.arduino.cc/en/main/software</a:t>
            </a:r>
            <a:endParaRPr lang="en-US" sz="2400" dirty="0"/>
          </a:p>
          <a:p>
            <a:pPr marL="0" indent="0">
              <a:buNone/>
            </a:pPr>
            <a:endParaRPr lang="en-US" sz="2400" dirty="0"/>
          </a:p>
          <a:p>
            <a:pPr marL="0" indent="0">
              <a:buNone/>
            </a:pPr>
            <a:r>
              <a:rPr lang="en-US" sz="2400" dirty="0"/>
              <a:t>CH340 Serial Drivers </a:t>
            </a:r>
            <a:endParaRPr lang="en-US" sz="2400" dirty="0">
              <a:hlinkClick r:id="rId3"/>
            </a:endParaRPr>
          </a:p>
          <a:p>
            <a:r>
              <a:rPr lang="en-US" sz="2400" dirty="0">
                <a:hlinkClick r:id="rId3"/>
              </a:rPr>
              <a:t>Windows CH340 Driver</a:t>
            </a:r>
            <a:endParaRPr lang="en-US" sz="2400" dirty="0">
              <a:hlinkClick r:id="rId4"/>
            </a:endParaRPr>
          </a:p>
          <a:p>
            <a:r>
              <a:rPr lang="en-US" sz="2400" dirty="0">
                <a:hlinkClick r:id="rId5"/>
              </a:rPr>
              <a:t>Macintosh Drivers for CH340 Driver</a:t>
            </a:r>
            <a:endParaRPr lang="en-US" sz="2400" dirty="0"/>
          </a:p>
          <a:p>
            <a:endParaRPr lang="en-US" sz="2400" dirty="0"/>
          </a:p>
          <a:p>
            <a:pPr marL="0" indent="0">
              <a:buNone/>
            </a:pPr>
            <a:endParaRPr lang="en-US" sz="2400"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1242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a:t>In the menu select  “sketch” -&gt; “include libraries” -&gt; “manage libraries …” or </a:t>
            </a:r>
            <a:br>
              <a:rPr lang="en-US" sz="2000" dirty="0"/>
            </a:br>
            <a:r>
              <a:rPr lang="en-US" sz="2000" dirty="0"/>
              <a:t>press “CTRL + SHIFT + I</a:t>
            </a:r>
          </a:p>
          <a:p>
            <a:endParaRPr lang="en-US" sz="2000" dirty="0"/>
          </a:p>
          <a:p>
            <a:r>
              <a:rPr lang="en-US" sz="2200" dirty="0"/>
              <a:t>In the search type “servo” then select “install”</a:t>
            </a:r>
          </a:p>
          <a:p>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8229600" cy="487362"/>
          </a:xfrm>
          <a:solidFill>
            <a:schemeClr val="bg1"/>
          </a:solidFill>
        </p:spPr>
        <p:txBody>
          <a:bodyPr>
            <a:noAutofit/>
          </a:bodyPr>
          <a:lstStyle/>
          <a:p>
            <a:r>
              <a:rPr lang="en-US" sz="3600" dirty="0"/>
              <a:t>Add Sonar Routine with Setup and Main</a:t>
            </a:r>
          </a:p>
        </p:txBody>
      </p:sp>
      <p:sp>
        <p:nvSpPr>
          <p:cNvPr id="3" name="Content Placeholder 2"/>
          <p:cNvSpPr>
            <a:spLocks noGrp="1"/>
          </p:cNvSpPr>
          <p:nvPr>
            <p:ph idx="1"/>
          </p:nvPr>
        </p:nvSpPr>
        <p:spPr>
          <a:xfrm>
            <a:off x="152400" y="838200"/>
            <a:ext cx="4114800" cy="5257800"/>
          </a:xfrm>
        </p:spPr>
        <p:txBody>
          <a:bodyPr>
            <a:noAutofit/>
          </a:bodyPr>
          <a:lstStyle/>
          <a:p>
            <a:pPr marL="0" indent="0">
              <a:buNone/>
            </a:pPr>
            <a:r>
              <a:rPr lang="en-US" sz="1200" dirty="0"/>
              <a:t>/////////////////////////////////////////////////////////////</a:t>
            </a:r>
          </a:p>
          <a:p>
            <a:pPr marL="0" indent="0">
              <a:buNone/>
            </a:pPr>
            <a:r>
              <a:rPr lang="en-US" sz="1200" dirty="0"/>
              <a:t>//-- Sonar       ----------------------------------------------//</a:t>
            </a:r>
          </a:p>
          <a:p>
            <a:pPr marL="0" indent="0">
              <a:buNone/>
            </a:pPr>
            <a:r>
              <a:rPr lang="en-US" sz="1200" dirty="0"/>
              <a:t>/////////////////////////////////////////////////////////////</a:t>
            </a:r>
          </a:p>
          <a:p>
            <a:pPr marL="0" indent="0">
              <a:buNone/>
            </a:pPr>
            <a:r>
              <a:rPr lang="en-US" sz="1200" dirty="0" err="1"/>
              <a:t>int</a:t>
            </a:r>
            <a:r>
              <a:rPr lang="en-US" sz="1200" dirty="0"/>
              <a:t> sonar(</a:t>
            </a:r>
            <a:r>
              <a:rPr lang="en-US" sz="1200" dirty="0" err="1"/>
              <a:t>const</a:t>
            </a:r>
            <a:r>
              <a:rPr lang="en-US" sz="1200" dirty="0"/>
              <a:t> char *label) {</a:t>
            </a:r>
          </a:p>
          <a:p>
            <a:pPr marL="0" indent="0">
              <a:buNone/>
            </a:pPr>
            <a:r>
              <a:rPr lang="en-US" sz="1200" dirty="0"/>
              <a:t>  </a:t>
            </a:r>
            <a:r>
              <a:rPr lang="en-US" sz="1200" dirty="0" err="1"/>
              <a:t>int</a:t>
            </a:r>
            <a:r>
              <a:rPr lang="en-US" sz="1200" dirty="0"/>
              <a:t> Distance = </a:t>
            </a:r>
            <a:r>
              <a:rPr lang="en-US" sz="1200" dirty="0" err="1"/>
              <a:t>Sonar.ping_cm</a:t>
            </a:r>
            <a:r>
              <a:rPr lang="en-US" sz="1200" dirty="0"/>
              <a:t>();</a:t>
            </a:r>
          </a:p>
          <a:p>
            <a:pPr marL="0" indent="0">
              <a:buNone/>
            </a:pPr>
            <a:r>
              <a:rPr lang="en-US" sz="1200" dirty="0"/>
              <a:t>  if (Distance == 0) {</a:t>
            </a:r>
          </a:p>
          <a:p>
            <a:pPr marL="0" indent="0">
              <a:buNone/>
            </a:pPr>
            <a:r>
              <a:rPr lang="en-US" sz="1200" dirty="0"/>
              <a:t>    Distance = MAX_DISTANCE;</a:t>
            </a:r>
          </a:p>
          <a:p>
            <a:pPr marL="0" indent="0">
              <a:buNone/>
            </a:pPr>
            <a:r>
              <a:rPr lang="en-US" sz="1200" dirty="0"/>
              <a:t>  }</a:t>
            </a:r>
          </a:p>
          <a:p>
            <a:pPr marL="0" indent="0">
              <a:buNone/>
            </a:pPr>
            <a:r>
              <a:rPr lang="en-US" sz="1200" dirty="0"/>
              <a:t>  if (DEBUG) {</a:t>
            </a:r>
          </a:p>
          <a:p>
            <a:pPr marL="0" indent="0">
              <a:buNone/>
            </a:pPr>
            <a:r>
              <a:rPr lang="en-US" sz="1200" dirty="0"/>
              <a:t>    </a:t>
            </a:r>
            <a:r>
              <a:rPr lang="en-US" sz="1200" dirty="0" err="1"/>
              <a:t>Serial.print</a:t>
            </a:r>
            <a:r>
              <a:rPr lang="en-US" sz="1200" dirty="0"/>
              <a:t>(label);</a:t>
            </a:r>
          </a:p>
          <a:p>
            <a:pPr marL="0" indent="0">
              <a:buNone/>
            </a:pPr>
            <a:r>
              <a:rPr lang="en-US" sz="1200" dirty="0"/>
              <a:t>    </a:t>
            </a:r>
            <a:r>
              <a:rPr lang="en-US" sz="1200" dirty="0" err="1"/>
              <a:t>Serial.print</a:t>
            </a:r>
            <a:r>
              <a:rPr lang="en-US" sz="1200" dirty="0"/>
              <a:t>(" Ping: ");</a:t>
            </a:r>
          </a:p>
          <a:p>
            <a:pPr marL="0" indent="0">
              <a:buNone/>
            </a:pPr>
            <a:r>
              <a:rPr lang="en-US" sz="1200" dirty="0"/>
              <a:t>    </a:t>
            </a:r>
            <a:r>
              <a:rPr lang="en-US" sz="1200" dirty="0" err="1"/>
              <a:t>Serial.print</a:t>
            </a:r>
            <a:r>
              <a:rPr lang="en-US" sz="1200" dirty="0"/>
              <a:t>(Distance);</a:t>
            </a:r>
          </a:p>
          <a:p>
            <a:pPr marL="0" indent="0">
              <a:buNone/>
            </a:pPr>
            <a:r>
              <a:rPr lang="en-US" sz="1200" dirty="0"/>
              <a:t>    </a:t>
            </a:r>
            <a:r>
              <a:rPr lang="en-US" sz="1200" dirty="0" err="1"/>
              <a:t>Serial.println</a:t>
            </a:r>
            <a:r>
              <a:rPr lang="en-US" sz="1200" dirty="0"/>
              <a:t>("cm");</a:t>
            </a:r>
          </a:p>
          <a:p>
            <a:pPr marL="0" indent="0">
              <a:buNone/>
            </a:pPr>
            <a:r>
              <a:rPr lang="en-US" sz="1200" dirty="0"/>
              <a:t>  }</a:t>
            </a:r>
          </a:p>
          <a:p>
            <a:pPr marL="0" indent="0">
              <a:buNone/>
            </a:pPr>
            <a:r>
              <a:rPr lang="en-US" sz="1200" dirty="0"/>
              <a:t>  return Distance;</a:t>
            </a:r>
          </a:p>
          <a:p>
            <a:pPr marL="0" indent="0">
              <a:buNone/>
            </a:pPr>
            <a:r>
              <a:rPr lang="en-US" sz="1200" dirty="0"/>
              <a:t>}</a:t>
            </a:r>
          </a:p>
        </p:txBody>
      </p:sp>
      <p:sp>
        <p:nvSpPr>
          <p:cNvPr id="5" name="Content Placeholder 2"/>
          <p:cNvSpPr txBox="1">
            <a:spLocks/>
          </p:cNvSpPr>
          <p:nvPr/>
        </p:nvSpPr>
        <p:spPr>
          <a:xfrm>
            <a:off x="4419600" y="838200"/>
            <a:ext cx="4343400" cy="52578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200" dirty="0"/>
              <a:t>//////////////////////////////////////////////////////////////////</a:t>
            </a:r>
          </a:p>
          <a:p>
            <a:pPr marL="0" indent="0">
              <a:buNone/>
            </a:pPr>
            <a:r>
              <a:rPr lang="en-US" sz="1200" dirty="0"/>
              <a:t>//-- Setup ------------------------------------------------------//</a:t>
            </a:r>
          </a:p>
          <a:p>
            <a:pPr marL="0" indent="0">
              <a:buNone/>
            </a:pPr>
            <a:r>
              <a:rPr lang="en-US" sz="1200" dirty="0"/>
              <a:t>//////////////////////////////////////////////////////////////////</a:t>
            </a:r>
          </a:p>
          <a:p>
            <a:pPr marL="0" indent="0">
              <a:buNone/>
            </a:pPr>
            <a:r>
              <a:rPr lang="en-US" sz="1200" dirty="0"/>
              <a:t>void setup() {</a:t>
            </a:r>
          </a:p>
          <a:p>
            <a:pPr marL="0" indent="0">
              <a:buNone/>
            </a:pPr>
            <a:r>
              <a:rPr lang="en-US" sz="1200" dirty="0"/>
              <a:t>  </a:t>
            </a:r>
            <a:r>
              <a:rPr lang="en-US" sz="1200" dirty="0" err="1"/>
              <a:t>Serial.begin</a:t>
            </a:r>
            <a:r>
              <a:rPr lang="en-US" sz="1200" dirty="0"/>
              <a:t>(115200);  // Open serial monitor at 115200 baud</a:t>
            </a:r>
          </a:p>
          <a:p>
            <a:pPr marL="0" indent="0">
              <a:buNone/>
            </a:pPr>
            <a:r>
              <a:rPr lang="en-US" sz="1200" dirty="0"/>
              <a:t>}</a:t>
            </a:r>
          </a:p>
          <a:p>
            <a:pPr marL="0" indent="0">
              <a:buNone/>
            </a:pPr>
            <a:r>
              <a:rPr lang="en-US" sz="1200" dirty="0"/>
              <a:t>///////////////////////////////////////////////////////////////////</a:t>
            </a:r>
          </a:p>
          <a:p>
            <a:pPr marL="0" indent="0">
              <a:buNone/>
            </a:pPr>
            <a:r>
              <a:rPr lang="en-US" sz="1200" dirty="0"/>
              <a:t>//-- Principal Loop ---------------------------------------------//</a:t>
            </a:r>
          </a:p>
          <a:p>
            <a:pPr marL="0" indent="0">
              <a:buNone/>
            </a:pPr>
            <a:r>
              <a:rPr lang="en-US" sz="1200" dirty="0"/>
              <a:t>///////////////////////////////////////////////////////////////////</a:t>
            </a:r>
          </a:p>
          <a:p>
            <a:pPr marL="0" indent="0">
              <a:buNone/>
            </a:pPr>
            <a:r>
              <a:rPr lang="en-US" sz="1200" dirty="0"/>
              <a:t>void loop() {</a:t>
            </a:r>
          </a:p>
          <a:p>
            <a:pPr marL="0" indent="0">
              <a:buNone/>
            </a:pPr>
            <a:r>
              <a:rPr lang="en-US" sz="1200" dirty="0"/>
              <a:t>  </a:t>
            </a:r>
            <a:r>
              <a:rPr lang="en-US" sz="1200" dirty="0" err="1"/>
              <a:t>int</a:t>
            </a:r>
            <a:r>
              <a:rPr lang="en-US" sz="1200" dirty="0"/>
              <a:t> distance;</a:t>
            </a:r>
          </a:p>
          <a:p>
            <a:pPr marL="0" indent="0">
              <a:buNone/>
            </a:pPr>
            <a:r>
              <a:rPr lang="en-US" sz="1200" dirty="0"/>
              <a:t>  DEBUG=true;</a:t>
            </a:r>
          </a:p>
          <a:p>
            <a:pPr marL="0" indent="0">
              <a:buNone/>
            </a:pPr>
            <a:r>
              <a:rPr lang="en-US" sz="1200" dirty="0"/>
              <a:t>  </a:t>
            </a:r>
            <a:r>
              <a:rPr lang="en-US" sz="1200" dirty="0" err="1"/>
              <a:t>Serial.println</a:t>
            </a:r>
            <a:r>
              <a:rPr lang="en-US" sz="1200" dirty="0"/>
              <a:t>("Start");</a:t>
            </a:r>
          </a:p>
          <a:p>
            <a:pPr marL="0" indent="0">
              <a:buNone/>
            </a:pPr>
            <a:r>
              <a:rPr lang="en-US" sz="1200" dirty="0"/>
              <a:t>  do {</a:t>
            </a:r>
          </a:p>
          <a:p>
            <a:pPr marL="0" indent="0">
              <a:buNone/>
            </a:pPr>
            <a:r>
              <a:rPr lang="en-US" sz="1200" dirty="0"/>
              <a:t>    distance = sonar("Main");</a:t>
            </a:r>
          </a:p>
          <a:p>
            <a:pPr marL="0" indent="0">
              <a:buNone/>
            </a:pPr>
            <a:r>
              <a:rPr lang="en-US" sz="1200" dirty="0"/>
              <a:t>}</a:t>
            </a:r>
          </a:p>
        </p:txBody>
      </p:sp>
    </p:spTree>
    <p:extLst>
      <p:ext uri="{BB962C8B-B14F-4D97-AF65-F5344CB8AC3E}">
        <p14:creationId xmlns:p14="http://schemas.microsoft.com/office/powerpoint/2010/main" val="40142280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39</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400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pic>
        <p:nvPicPr>
          <p:cNvPr id="18" name="Picture 2">
            <a:extLst>
              <a:ext uri="{FF2B5EF4-FFF2-40B4-BE49-F238E27FC236}">
                <a16:creationId xmlns:a16="http://schemas.microsoft.com/office/drawing/2014/main" id="{00E92EA8-3F74-40BC-8E8B-27D4876AF8AA}"/>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6499088" y="2527624"/>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784088" cy="145350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593308"/>
            <a:ext cx="2590800" cy="7918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745254" y="417546"/>
            <a:ext cx="2730764" cy="204807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rk\AppData\Local\Temp\7zE0CBFDA96\IMG_0011.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647"/>
          <a:stretch/>
        </p:blipFill>
        <p:spPr bwMode="auto">
          <a:xfrm rot="5400000">
            <a:off x="7121050" y="4799108"/>
            <a:ext cx="2000492" cy="204540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ark\AppData\Local\Temp\7zE0CBFDA96\IMG_0010.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74"/>
          <a:stretch/>
        </p:blipFill>
        <p:spPr bwMode="auto">
          <a:xfrm rot="5400000">
            <a:off x="7196414" y="2873979"/>
            <a:ext cx="1849764" cy="20454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73" t="19477" r="1"/>
          <a:stretch/>
        </p:blipFill>
        <p:spPr bwMode="auto">
          <a:xfrm rot="5400000">
            <a:off x="5103216" y="3739422"/>
            <a:ext cx="1917019" cy="19057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4685025" y="426697"/>
            <a:ext cx="2753402" cy="20650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a:bodyPr>
          <a:lstStyle/>
          <a:p>
            <a:r>
              <a:rPr lang="en-US" dirty="0"/>
              <a:t>Left Foot</a:t>
            </a:r>
          </a:p>
        </p:txBody>
      </p:sp>
      <p:sp>
        <p:nvSpPr>
          <p:cNvPr id="3" name="Content Placeholder 2"/>
          <p:cNvSpPr>
            <a:spLocks noGrp="1"/>
          </p:cNvSpPr>
          <p:nvPr>
            <p:ph idx="1"/>
          </p:nvPr>
        </p:nvSpPr>
        <p:spPr>
          <a:xfrm>
            <a:off x="457200" y="990600"/>
            <a:ext cx="3886200"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a:p>
            <a:endParaRPr lang="en-US" sz="2000" dirty="0"/>
          </a:p>
          <a:p>
            <a:endParaRPr lang="en-US" sz="2000" dirty="0"/>
          </a:p>
          <a:p>
            <a:r>
              <a:rPr lang="en-US" sz="2000" dirty="0"/>
              <a:t>Add Left FS90R (360) servo to left bracket</a:t>
            </a:r>
          </a:p>
          <a:p>
            <a:r>
              <a:rPr lang="en-US" sz="2000" dirty="0"/>
              <a:t>Thread the wire through the channel and out the top</a:t>
            </a:r>
          </a:p>
        </p:txBody>
      </p:sp>
      <p:sp>
        <p:nvSpPr>
          <p:cNvPr id="6" name="Right Arrow 5"/>
          <p:cNvSpPr/>
          <p:nvPr/>
        </p:nvSpPr>
        <p:spPr>
          <a:xfrm>
            <a:off x="4419600" y="144158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497131" y="4422501"/>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3506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745254" y="417546"/>
            <a:ext cx="2730764" cy="204807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Mark\AppData\Local\Temp\7zE0CBFDA96\IMG_0011.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647"/>
          <a:stretch/>
        </p:blipFill>
        <p:spPr bwMode="auto">
          <a:xfrm rot="5400000">
            <a:off x="7121050" y="4799108"/>
            <a:ext cx="2000492" cy="2045408"/>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Mark\AppData\Local\Temp\7zE0CBFDA96\IMG_0010.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2174"/>
          <a:stretch/>
        </p:blipFill>
        <p:spPr bwMode="auto">
          <a:xfrm rot="5400000">
            <a:off x="7196414" y="2873979"/>
            <a:ext cx="1849764" cy="2045407"/>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7373" t="19477" r="1"/>
          <a:stretch/>
        </p:blipFill>
        <p:spPr bwMode="auto">
          <a:xfrm rot="5400000">
            <a:off x="5103216" y="3739422"/>
            <a:ext cx="1917019" cy="190577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4685025" y="426697"/>
            <a:ext cx="2753402" cy="206505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a:bodyPr>
          <a:lstStyle/>
          <a:p>
            <a:r>
              <a:rPr lang="en-US" dirty="0"/>
              <a:t>Left Foot</a:t>
            </a:r>
          </a:p>
        </p:txBody>
      </p:sp>
      <p:sp>
        <p:nvSpPr>
          <p:cNvPr id="3" name="Content Placeholder 2"/>
          <p:cNvSpPr>
            <a:spLocks noGrp="1"/>
          </p:cNvSpPr>
          <p:nvPr>
            <p:ph idx="1"/>
          </p:nvPr>
        </p:nvSpPr>
        <p:spPr>
          <a:xfrm>
            <a:off x="457200" y="990600"/>
            <a:ext cx="3886200"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a:p>
            <a:endParaRPr lang="en-US" sz="2000" dirty="0"/>
          </a:p>
          <a:p>
            <a:endParaRPr lang="en-US" sz="2000" dirty="0"/>
          </a:p>
          <a:p>
            <a:r>
              <a:rPr lang="en-US" sz="2000" dirty="0"/>
              <a:t>Add Left FS90R (360) servo to left bracket</a:t>
            </a:r>
          </a:p>
          <a:p>
            <a:r>
              <a:rPr lang="en-US" sz="2000" dirty="0"/>
              <a:t>Thread the wire through the channel and out the top</a:t>
            </a:r>
          </a:p>
        </p:txBody>
      </p:sp>
      <p:sp>
        <p:nvSpPr>
          <p:cNvPr id="6" name="Right Arrow 5"/>
          <p:cNvSpPr/>
          <p:nvPr/>
        </p:nvSpPr>
        <p:spPr>
          <a:xfrm>
            <a:off x="4419600" y="144158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a:off x="4497131" y="4422501"/>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2159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06" t="14404"/>
          <a:stretch/>
        </p:blipFill>
        <p:spPr bwMode="auto">
          <a:xfrm rot="5400000">
            <a:off x="7054351" y="5100135"/>
            <a:ext cx="1824110" cy="14548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8" r="30357"/>
          <a:stretch/>
        </p:blipFill>
        <p:spPr bwMode="auto">
          <a:xfrm rot="5400000">
            <a:off x="6639560" y="1209040"/>
            <a:ext cx="165608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74809"/>
            <a:ext cx="914400" cy="949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ark\AppData\Local\Temp\7zE0CBFDA96\IMG_0017.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413500" y="444500"/>
            <a:ext cx="2946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ark\AppData\Local\Temp\7zE0CBFDA96\IMG_0015.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924675" y="4562475"/>
            <a:ext cx="2362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Mark\AppData\Local\Temp\7zE0CBFDA96\IMG_0016.HE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4603448" y="4235753"/>
            <a:ext cx="2796419" cy="209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44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4</a:t>
            </a:r>
          </a:p>
        </p:txBody>
      </p:sp>
    </p:spTree>
    <p:extLst>
      <p:ext uri="{BB962C8B-B14F-4D97-AF65-F5344CB8AC3E}">
        <p14:creationId xmlns:p14="http://schemas.microsoft.com/office/powerpoint/2010/main" val="24608796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48</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40719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Tree>
    <p:extLst>
      <p:ext uri="{BB962C8B-B14F-4D97-AF65-F5344CB8AC3E}">
        <p14:creationId xmlns:p14="http://schemas.microsoft.com/office/powerpoint/2010/main" val="10838152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52</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53</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Put all the tech of  the </a:t>
            </a:r>
            <a:r>
              <a:rPr lang="en-US" sz="2400" dirty="0" err="1">
                <a:solidFill>
                  <a:srgbClr val="FFFFFF"/>
                </a:solidFill>
              </a:rPr>
              <a:t>ParksBot</a:t>
            </a:r>
            <a:r>
              <a:rPr lang="en-US" sz="2400" dirty="0">
                <a:solidFill>
                  <a:srgbClr val="FFFFFF"/>
                </a:solidFill>
              </a:rPr>
              <a:t>, </a:t>
            </a:r>
            <a:r>
              <a:rPr lang="en-US" sz="2400" dirty="0" err="1">
                <a:solidFill>
                  <a:srgbClr val="FFFFFF"/>
                </a:solidFill>
              </a:rPr>
              <a:t>Sauerbot</a:t>
            </a:r>
            <a:r>
              <a:rPr lang="en-US" sz="2400" dirty="0">
                <a:solidFill>
                  <a:srgbClr val="FFFFFF"/>
                </a:solidFill>
              </a:rPr>
              <a:t>, and </a:t>
            </a:r>
            <a:r>
              <a:rPr lang="en-US" sz="2400" dirty="0" err="1">
                <a:solidFill>
                  <a:srgbClr val="FFFFFF"/>
                </a:solidFill>
              </a:rPr>
              <a:t>crAshleyBot</a:t>
            </a:r>
            <a:r>
              <a:rPr lang="en-US" sz="2400" dirty="0">
                <a:solidFill>
                  <a:srgbClr val="FFFFFF"/>
                </a:solidFill>
              </a:rPr>
              <a:t>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500 </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pic>
        <p:nvPicPr>
          <p:cNvPr id="6" name="Picture 5" descr="A picture containing table, game&#10;&#10;Description automatically generated">
            <a:extLst>
              <a:ext uri="{FF2B5EF4-FFF2-40B4-BE49-F238E27FC236}">
                <a16:creationId xmlns:a16="http://schemas.microsoft.com/office/drawing/2014/main" id="{3DF83B8E-D3E4-42E3-922B-AEC283064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35619" y="2683754"/>
            <a:ext cx="2323148" cy="1742361"/>
          </a:xfrm>
          <a:prstGeom prst="rect">
            <a:avLst/>
          </a:prstGeom>
        </p:spPr>
      </p:pic>
    </p:spTree>
    <p:extLst>
      <p:ext uri="{BB962C8B-B14F-4D97-AF65-F5344CB8AC3E}">
        <p14:creationId xmlns:p14="http://schemas.microsoft.com/office/powerpoint/2010/main" val="17300490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19442517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normAutofit/>
          </a:bodyPr>
          <a:lstStyle/>
          <a:p>
            <a:r>
              <a:rPr lang="en-US" dirty="0"/>
              <a:t>What’s a Conditional </a:t>
            </a:r>
            <a:r>
              <a:rPr lang="en-US" dirty="0" err="1"/>
              <a:t>Statment</a:t>
            </a:r>
            <a:endParaRPr lang="en-US" dirty="0"/>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IF </a:t>
            </a:r>
            <a:r>
              <a:rPr lang="en-US" sz="3300" i="1" u="sng" dirty="0">
                <a:solidFill>
                  <a:srgbClr val="00B050"/>
                </a:solidFill>
              </a:rPr>
              <a:t>the distance is less than a mile</a:t>
            </a:r>
            <a:r>
              <a:rPr lang="en-US" sz="3300" dirty="0">
                <a:solidFill>
                  <a:srgbClr val="00B050"/>
                </a:solidFill>
              </a:rPr>
              <a:t> </a:t>
            </a:r>
            <a:r>
              <a:rPr lang="en-US" sz="3300" dirty="0"/>
              <a:t>then </a:t>
            </a:r>
            <a:r>
              <a:rPr lang="en-US" sz="3300" i="1" u="sng" dirty="0">
                <a:solidFill>
                  <a:srgbClr val="0070C0"/>
                </a:solidFill>
              </a:rPr>
              <a:t>I’ll walk</a:t>
            </a:r>
          </a:p>
          <a:p>
            <a:pPr marL="0" indent="0">
              <a:buNone/>
            </a:pPr>
            <a:r>
              <a:rPr lang="en-US" sz="3300" dirty="0"/>
              <a:t>	ELSE</a:t>
            </a:r>
            <a:r>
              <a:rPr lang="en-US" sz="3300" i="1" dirty="0"/>
              <a:t> </a:t>
            </a:r>
            <a:r>
              <a:rPr lang="en-US" sz="3300" dirty="0"/>
              <a:t>if </a:t>
            </a:r>
            <a:r>
              <a:rPr lang="en-US" sz="3300" i="1" u="sng" dirty="0">
                <a:solidFill>
                  <a:srgbClr val="00B050"/>
                </a:solidFill>
              </a:rPr>
              <a:t>the distance is less than five miles</a:t>
            </a:r>
            <a:r>
              <a:rPr lang="en-US" sz="3300" i="1" dirty="0">
                <a:solidFill>
                  <a:srgbClr val="00B050"/>
                </a:solidFill>
              </a:rPr>
              <a:t> </a:t>
            </a:r>
            <a:r>
              <a:rPr lang="en-US" sz="3300" dirty="0"/>
              <a:t>then</a:t>
            </a:r>
            <a:r>
              <a:rPr lang="en-US" sz="3300" i="1" dirty="0"/>
              <a:t> </a:t>
            </a:r>
            <a:r>
              <a:rPr lang="en-US" sz="3300" i="1" u="sng" dirty="0">
                <a:solidFill>
                  <a:srgbClr val="0070C0"/>
                </a:solidFill>
              </a:rPr>
              <a:t>I’ll take a bus</a:t>
            </a:r>
          </a:p>
          <a:p>
            <a:pPr marL="0" indent="0">
              <a:buNone/>
            </a:pPr>
            <a:r>
              <a:rPr lang="en-US" sz="3300" dirty="0"/>
              <a:t>	ELSE if </a:t>
            </a:r>
            <a:r>
              <a:rPr lang="en-US" sz="3300" i="1" u="sng" dirty="0">
                <a:solidFill>
                  <a:srgbClr val="00B050"/>
                </a:solidFill>
              </a:rPr>
              <a:t>the distance is less than 100 miles </a:t>
            </a:r>
            <a:r>
              <a:rPr lang="en-US" sz="3300" dirty="0"/>
              <a:t>then </a:t>
            </a:r>
            <a:r>
              <a:rPr lang="en-US" sz="3300" i="1" u="sng" dirty="0">
                <a:solidFill>
                  <a:srgbClr val="0070C0"/>
                </a:solidFill>
              </a:rPr>
              <a:t>I’ll drive a car</a:t>
            </a:r>
          </a:p>
          <a:p>
            <a:pPr marL="0" indent="0">
              <a:buNone/>
            </a:pPr>
            <a:r>
              <a:rPr lang="en-US" sz="3300" dirty="0"/>
              <a:t>	ELSE </a:t>
            </a:r>
            <a:r>
              <a:rPr lang="en-US" sz="33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4760343" y="15240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979371" cy="369332"/>
          </a:xfrm>
          <a:prstGeom prst="rect">
            <a:avLst/>
          </a:prstGeom>
          <a:noFill/>
        </p:spPr>
        <p:txBody>
          <a:bodyPr wrap="none" rtlCol="0">
            <a:spAutoFit/>
          </a:bodyPr>
          <a:lstStyle/>
          <a:p>
            <a:r>
              <a:rPr lang="en-US" b="1" dirty="0"/>
              <a:t>Forward</a:t>
            </a:r>
          </a:p>
        </p:txBody>
      </p:sp>
      <p:sp>
        <p:nvSpPr>
          <p:cNvPr id="20" name="TextBox 19"/>
          <p:cNvSpPr txBox="1"/>
          <p:nvPr/>
        </p:nvSpPr>
        <p:spPr>
          <a:xfrm>
            <a:off x="781470" y="4312919"/>
            <a:ext cx="3562385" cy="1477328"/>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288001" y="907993"/>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2" name="TextBox 21"/>
          <p:cNvSpPr txBox="1"/>
          <p:nvPr/>
        </p:nvSpPr>
        <p:spPr>
          <a:xfrm>
            <a:off x="781470" y="4312919"/>
            <a:ext cx="3499869" cy="2308324"/>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endParaRPr lang="en-US" dirty="0">
              <a:solidFill>
                <a:srgbClr val="0066FF"/>
              </a:solidFill>
            </a:endParaRP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}else{</a:t>
            </a:r>
          </a:p>
          <a:p>
            <a:r>
              <a:rPr lang="en-US" dirty="0">
                <a:solidFill>
                  <a:srgbClr val="0066FF"/>
                </a:solidFill>
              </a:rPr>
              <a:t>      </a:t>
            </a:r>
            <a:r>
              <a:rPr lang="en-US" dirty="0" err="1">
                <a:solidFill>
                  <a:srgbClr val="0066FF"/>
                </a:solidFill>
              </a:rPr>
              <a:t>changeDirection</a:t>
            </a:r>
            <a:r>
              <a:rPr lang="en-US" dirty="0">
                <a:solidFill>
                  <a:srgbClr val="0066FF"/>
                </a:solidFill>
              </a:rPr>
              <a:t>();</a:t>
            </a:r>
          </a:p>
          <a:p>
            <a:r>
              <a:rPr lang="en-US" dirty="0">
                <a:solidFill>
                  <a:srgbClr val="0066FF"/>
                </a:solidFill>
              </a:rPr>
              <a:t>}</a:t>
            </a:r>
          </a:p>
        </p:txBody>
      </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3cm</a:t>
            </a:r>
            <a:br>
              <a:rPr lang="en-US" dirty="0"/>
            </a:br>
            <a:endParaRPr lang="en-US" dirty="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COLLISION_DISTANCE=3;</a:t>
            </a: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a:t>3cm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Tree>
    <p:extLst>
      <p:ext uri="{BB962C8B-B14F-4D97-AF65-F5344CB8AC3E}">
        <p14:creationId xmlns:p14="http://schemas.microsoft.com/office/powerpoint/2010/main" val="3167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RIGHT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const</a:t>
            </a:r>
            <a:r>
              <a:rPr lang="en-US" dirty="0">
                <a:solidFill>
                  <a:srgbClr val="0066FF"/>
                </a:solidFill>
              </a:rPr>
              <a:t> </a:t>
            </a:r>
            <a:r>
              <a:rPr lang="en-US" dirty="0" err="1">
                <a:solidFill>
                  <a:srgbClr val="0066FF"/>
                </a:solidFill>
              </a:rPr>
              <a:t>int</a:t>
            </a:r>
            <a:r>
              <a:rPr lang="en-US" dirty="0">
                <a:solidFill>
                  <a:srgbClr val="0066FF"/>
                </a:solidFill>
              </a:rPr>
              <a:t> TURNING_DISTANCE=15;</a:t>
            </a:r>
          </a:p>
          <a:p>
            <a:endParaRPr lang="en-US" dirty="0">
              <a:solidFill>
                <a:srgbClr val="0066FF"/>
              </a:solidFill>
            </a:endParaRP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right side, then turn left</a:t>
            </a:r>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LEFT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left side, then turn right</a:t>
            </a:r>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a:solidFill>
                <a:srgbClr val="0066FF"/>
              </a:solidFill>
            </a:endParaRPr>
          </a:p>
          <a:p>
            <a:r>
              <a:rPr lang="en-US" dirty="0">
                <a:solidFill>
                  <a:srgbClr val="0066FF"/>
                </a:solidFill>
              </a:rPr>
              <a:t>If (</a:t>
            </a:r>
            <a:r>
              <a:rPr lang="en-US" dirty="0" err="1">
                <a:solidFill>
                  <a:srgbClr val="0066FF"/>
                </a:solidFill>
              </a:rPr>
              <a:t>LeftDistance</a:t>
            </a:r>
            <a:r>
              <a:rPr lang="en-US" dirty="0">
                <a:solidFill>
                  <a:srgbClr val="0066FF"/>
                </a:solidFill>
              </a:rPr>
              <a:t>&lt;TURNING_DISTANCE){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8" name="TextBox 27"/>
          <p:cNvSpPr txBox="1"/>
          <p:nvPr/>
        </p:nvSpPr>
        <p:spPr>
          <a:xfrm>
            <a:off x="762000" y="4832866"/>
            <a:ext cx="3352800" cy="369332"/>
          </a:xfrm>
          <a:prstGeom prst="rect">
            <a:avLst/>
          </a:prstGeom>
          <a:noFill/>
          <a:ln>
            <a:solidFill>
              <a:srgbClr val="0066FF"/>
            </a:solidFill>
          </a:ln>
        </p:spPr>
        <p:txBody>
          <a:bodyPr wrap="square" rtlCol="0">
            <a:spAutoFit/>
          </a:bodyPr>
          <a:lstStyle/>
          <a:p>
            <a:r>
              <a:rPr lang="en-US" dirty="0" err="1">
                <a:solidFill>
                  <a:srgbClr val="0066FF"/>
                </a:solidFill>
              </a:rPr>
              <a:t>GoForward</a:t>
            </a:r>
            <a:r>
              <a:rPr lang="en-US" dirty="0">
                <a:solidFill>
                  <a:srgbClr val="0066FF"/>
                </a:solidFill>
              </a:rPr>
              <a:t>(2);</a:t>
            </a:r>
          </a:p>
        </p:txBody>
      </p:sp>
      <p:sp>
        <p:nvSpPr>
          <p:cNvPr id="29" name="TextBox 28"/>
          <p:cNvSpPr txBox="1"/>
          <p:nvPr/>
        </p:nvSpPr>
        <p:spPr>
          <a:xfrm>
            <a:off x="156070" y="990600"/>
            <a:ext cx="4399198" cy="646331"/>
          </a:xfrm>
          <a:prstGeom prst="rect">
            <a:avLst/>
          </a:prstGeom>
          <a:noFill/>
        </p:spPr>
        <p:txBody>
          <a:bodyPr wrap="square" rtlCol="0">
            <a:spAutoFit/>
          </a:bodyPr>
          <a:lstStyle/>
          <a:p>
            <a:r>
              <a:rPr lang="en-US" dirty="0"/>
              <a:t>If we aren’t turning left, right, or stopping, then there are no objects. Go forward!! </a:t>
            </a:r>
          </a:p>
        </p:txBody>
      </p:sp>
      <p:sp>
        <p:nvSpPr>
          <p:cNvPr id="4" name="Up Arrow 3"/>
          <p:cNvSpPr/>
          <p:nvPr/>
        </p:nvSpPr>
        <p:spPr>
          <a:xfrm>
            <a:off x="6781800" y="2735723"/>
            <a:ext cx="381355" cy="79873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6429611" y="2133600"/>
            <a:ext cx="1186543" cy="369332"/>
          </a:xfrm>
          <a:prstGeom prst="rect">
            <a:avLst/>
          </a:prstGeom>
          <a:solidFill>
            <a:schemeClr val="bg1"/>
          </a:solidFill>
          <a:ln>
            <a:solidFill>
              <a:srgbClr val="0066FF"/>
            </a:solidFill>
          </a:ln>
        </p:spPr>
        <p:txBody>
          <a:bodyPr wrap="none" rtlCol="0">
            <a:spAutoFit/>
          </a:bodyPr>
          <a:lstStyle/>
          <a:p>
            <a:r>
              <a:rPr lang="en-US" dirty="0">
                <a:solidFill>
                  <a:srgbClr val="0066FF"/>
                </a:solidFill>
              </a:rPr>
              <a:t>No objects</a:t>
            </a:r>
          </a:p>
        </p:txBody>
      </p:sp>
      <p:sp>
        <p:nvSpPr>
          <p:cNvPr id="17" name="TextBox 16"/>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915468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Putting It All Together</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650497" y="4309672"/>
            <a:ext cx="1479606" cy="635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429250" y="2383967"/>
            <a:ext cx="595994" cy="1516019"/>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838109" y="2381823"/>
            <a:ext cx="595994" cy="1503348"/>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07785" y="2493023"/>
            <a:ext cx="537327" cy="400110"/>
          </a:xfrm>
          <a:prstGeom prst="rect">
            <a:avLst/>
          </a:prstGeom>
          <a:noFill/>
        </p:spPr>
        <p:txBody>
          <a:bodyPr wrap="none" rtlCol="0">
            <a:spAutoFit/>
          </a:bodyPr>
          <a:lstStyle/>
          <a:p>
            <a:pPr algn="ctr"/>
            <a:r>
              <a:rPr lang="en-US" sz="1000" dirty="0"/>
              <a:t>Right </a:t>
            </a:r>
          </a:p>
          <a:p>
            <a:pPr algn="ctr"/>
            <a:r>
              <a:rPr lang="en-US" sz="1000" dirty="0"/>
              <a:t>Sensor</a:t>
            </a:r>
          </a:p>
        </p:txBody>
      </p:sp>
      <p:sp>
        <p:nvSpPr>
          <p:cNvPr id="15" name="TextBox 14"/>
          <p:cNvSpPr txBox="1"/>
          <p:nvPr/>
        </p:nvSpPr>
        <p:spPr>
          <a:xfrm>
            <a:off x="6849702" y="2493023"/>
            <a:ext cx="537327" cy="400110"/>
          </a:xfrm>
          <a:prstGeom prst="rect">
            <a:avLst/>
          </a:prstGeom>
          <a:noFill/>
        </p:spPr>
        <p:txBody>
          <a:bodyPr wrap="none" rtlCol="0">
            <a:spAutoFit/>
          </a:bodyPr>
          <a:lstStyle/>
          <a:p>
            <a:pPr algn="ctr"/>
            <a:r>
              <a:rPr lang="en-US" sz="1000" dirty="0"/>
              <a:t>Left </a:t>
            </a:r>
          </a:p>
          <a:p>
            <a:pPr algn="ctr"/>
            <a:r>
              <a:rPr lang="en-US" sz="1000" dirty="0"/>
              <a:t>Sensor</a:t>
            </a:r>
          </a:p>
        </p:txBody>
      </p:sp>
      <p:sp>
        <p:nvSpPr>
          <p:cNvPr id="17" name="TextBox 16"/>
          <p:cNvSpPr txBox="1"/>
          <p:nvPr/>
        </p:nvSpPr>
        <p:spPr>
          <a:xfrm>
            <a:off x="7089137" y="1787225"/>
            <a:ext cx="618439" cy="369332"/>
          </a:xfrm>
          <a:prstGeom prst="rect">
            <a:avLst/>
          </a:prstGeom>
          <a:noFill/>
        </p:spPr>
        <p:txBody>
          <a:bodyPr wrap="none" rtlCol="0">
            <a:spAutoFit/>
          </a:bodyPr>
          <a:lstStyle/>
          <a:p>
            <a:r>
              <a:rPr lang="en-US" b="1" dirty="0"/>
              <a:t>Stop</a:t>
            </a:r>
          </a:p>
        </p:txBody>
      </p:sp>
      <p:sp>
        <p:nvSpPr>
          <p:cNvPr id="3" name="Hexagon 2"/>
          <p:cNvSpPr/>
          <p:nvPr/>
        </p:nvSpPr>
        <p:spPr>
          <a:xfrm>
            <a:off x="7638510" y="1866798"/>
            <a:ext cx="188347" cy="224886"/>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6438778" y="3398573"/>
            <a:ext cx="2138014"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386712" y="2493022"/>
            <a:ext cx="2138014"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6172205" y="2669636"/>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cxnSp>
        <p:nvCxnSpPr>
          <p:cNvPr id="24" name="Curved Connector 23"/>
          <p:cNvCxnSpPr/>
          <p:nvPr/>
        </p:nvCxnSpPr>
        <p:spPr>
          <a:xfrm rot="5400000" flipH="1" flipV="1">
            <a:off x="7436531" y="2669635"/>
            <a:ext cx="1265345" cy="1170845"/>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62356" y="3240212"/>
            <a:ext cx="1534394" cy="276999"/>
          </a:xfrm>
          <a:prstGeom prst="rect">
            <a:avLst/>
          </a:prstGeom>
          <a:noFill/>
        </p:spPr>
        <p:txBody>
          <a:bodyPr wrap="none" rtlCol="0">
            <a:spAutoFit/>
          </a:bodyPr>
          <a:lstStyle/>
          <a:p>
            <a:r>
              <a:rPr lang="en-US" sz="1200" dirty="0">
                <a:solidFill>
                  <a:srgbClr val="FF0000"/>
                </a:solidFill>
              </a:rPr>
              <a:t>COLLISION_DISTANCE</a:t>
            </a:r>
          </a:p>
        </p:txBody>
      </p:sp>
      <p:sp>
        <p:nvSpPr>
          <p:cNvPr id="26" name="TextBox 25"/>
          <p:cNvSpPr txBox="1"/>
          <p:nvPr/>
        </p:nvSpPr>
        <p:spPr>
          <a:xfrm>
            <a:off x="4879736" y="2286000"/>
            <a:ext cx="1466812" cy="276999"/>
          </a:xfrm>
          <a:prstGeom prst="rect">
            <a:avLst/>
          </a:prstGeom>
          <a:noFill/>
        </p:spPr>
        <p:txBody>
          <a:bodyPr wrap="none" rtlCol="0">
            <a:spAutoFit/>
          </a:bodyPr>
          <a:lstStyle/>
          <a:p>
            <a:r>
              <a:rPr lang="en-US" sz="1200" dirty="0">
                <a:solidFill>
                  <a:srgbClr val="00B050"/>
                </a:solidFill>
              </a:rPr>
              <a:t>TURNING_DISTANCE</a:t>
            </a:r>
          </a:p>
        </p:txBody>
      </p:sp>
      <p:sp>
        <p:nvSpPr>
          <p:cNvPr id="28" name="TextBox 27"/>
          <p:cNvSpPr txBox="1"/>
          <p:nvPr/>
        </p:nvSpPr>
        <p:spPr>
          <a:xfrm>
            <a:off x="224760" y="2804192"/>
            <a:ext cx="4537923" cy="869819"/>
          </a:xfrm>
          <a:prstGeom prst="rect">
            <a:avLst/>
          </a:prstGeom>
          <a:noFill/>
        </p:spPr>
        <p:txBody>
          <a:bodyPr wrap="square" rtlCol="0">
            <a:spAutoFit/>
          </a:bodyPr>
          <a:lstStyle/>
          <a:p>
            <a:r>
              <a:rPr lang="en-US" dirty="0">
                <a:solidFill>
                  <a:srgbClr val="0066FF"/>
                </a:solidFill>
              </a:rPr>
              <a:t>}else 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endParaRPr lang="en-US" dirty="0"/>
          </a:p>
        </p:txBody>
      </p:sp>
      <p:sp>
        <p:nvSpPr>
          <p:cNvPr id="18" name="TextBox 17"/>
          <p:cNvSpPr txBox="1"/>
          <p:nvPr/>
        </p:nvSpPr>
        <p:spPr>
          <a:xfrm>
            <a:off x="222855" y="1979241"/>
            <a:ext cx="4537923" cy="1200329"/>
          </a:xfrm>
          <a:prstGeom prst="rect">
            <a:avLst/>
          </a:prstGeom>
          <a:noFill/>
        </p:spPr>
        <p:txBody>
          <a:bodyPr wrap="square" rtlCol="0">
            <a:spAutoFit/>
          </a:bodyPr>
          <a:lstStyle/>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endParaRPr lang="en-US" dirty="0"/>
          </a:p>
        </p:txBody>
      </p:sp>
      <p:sp>
        <p:nvSpPr>
          <p:cNvPr id="20" name="TextBox 19"/>
          <p:cNvSpPr txBox="1"/>
          <p:nvPr/>
        </p:nvSpPr>
        <p:spPr>
          <a:xfrm>
            <a:off x="224760" y="3920436"/>
            <a:ext cx="4537923" cy="923330"/>
          </a:xfrm>
          <a:prstGeom prst="rect">
            <a:avLst/>
          </a:prstGeom>
          <a:noFill/>
        </p:spPr>
        <p:txBody>
          <a:bodyPr wrap="square" rtlCol="0">
            <a:spAutoFit/>
          </a:bodyPr>
          <a:lstStyle/>
          <a:p>
            <a:r>
              <a:rPr lang="en-US" dirty="0">
                <a:solidFill>
                  <a:srgbClr val="0066FF"/>
                </a:solidFill>
              </a:rPr>
              <a:t>}else{</a:t>
            </a:r>
          </a:p>
          <a:p>
            <a:r>
              <a:rPr lang="en-US" dirty="0">
                <a:solidFill>
                  <a:srgbClr val="0066FF"/>
                </a:solidFill>
              </a:rPr>
              <a:t>      </a:t>
            </a:r>
            <a:r>
              <a:rPr lang="en-US" dirty="0" err="1">
                <a:solidFill>
                  <a:srgbClr val="0066FF"/>
                </a:solidFill>
              </a:rPr>
              <a:t>GoForward</a:t>
            </a:r>
            <a:r>
              <a:rPr lang="en-US" dirty="0">
                <a:solidFill>
                  <a:srgbClr val="0066FF"/>
                </a:solidFill>
              </a:rPr>
              <a:t>(2);</a:t>
            </a:r>
          </a:p>
          <a:p>
            <a:r>
              <a:rPr lang="en-US" dirty="0">
                <a:solidFill>
                  <a:srgbClr val="0066FF"/>
                </a:solidFill>
              </a:rPr>
              <a:t>}</a:t>
            </a:r>
          </a:p>
        </p:txBody>
      </p:sp>
      <p:sp>
        <p:nvSpPr>
          <p:cNvPr id="21" name="TextBox 20"/>
          <p:cNvSpPr txBox="1"/>
          <p:nvPr/>
        </p:nvSpPr>
        <p:spPr>
          <a:xfrm>
            <a:off x="224759" y="3360817"/>
            <a:ext cx="4537923" cy="923330"/>
          </a:xfrm>
          <a:prstGeom prst="rect">
            <a:avLst/>
          </a:prstGeom>
          <a:noFill/>
        </p:spPr>
        <p:txBody>
          <a:bodyPr wrap="square" rtlCol="0">
            <a:spAutoFit/>
          </a:bodyPr>
          <a:lstStyle/>
          <a:p>
            <a:r>
              <a:rPr lang="en-US" dirty="0">
                <a:solidFill>
                  <a:srgbClr val="0066FF"/>
                </a:solidFill>
              </a:rPr>
              <a:t>}else If (</a:t>
            </a:r>
            <a:r>
              <a:rPr lang="en-US" dirty="0" err="1">
                <a:solidFill>
                  <a:srgbClr val="0066FF"/>
                </a:solidFill>
              </a:rPr>
              <a:t>LeftDistance</a:t>
            </a:r>
            <a:r>
              <a:rPr lang="en-US" dirty="0">
                <a:solidFill>
                  <a:srgbClr val="0066FF"/>
                </a:solidFill>
              </a:rPr>
              <a:t> &lt;TURNING_DISTANCE){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endParaRPr lang="en-US" dirty="0"/>
          </a:p>
        </p:txBody>
      </p:sp>
      <p:sp>
        <p:nvSpPr>
          <p:cNvPr id="6" name="Right Arrow 5"/>
          <p:cNvSpPr/>
          <p:nvPr/>
        </p:nvSpPr>
        <p:spPr>
          <a:xfrm rot="16200000">
            <a:off x="6811497" y="2894025"/>
            <a:ext cx="1288444" cy="495901"/>
          </a:xfrm>
          <a:prstGeom prst="rightArrow">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94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000" fill="hold"/>
                                        <p:tgtEl>
                                          <p:spTgt spid="3"/>
                                        </p:tgtEl>
                                        <p:attrNameLst>
                                          <p:attrName>ppt_w</p:attrName>
                                        </p:attrNameLst>
                                      </p:cBhvr>
                                      <p:tavLst>
                                        <p:tav tm="0">
                                          <p:val>
                                            <p:fltVal val="0"/>
                                          </p:val>
                                        </p:tav>
                                        <p:tav tm="100000">
                                          <p:val>
                                            <p:strVal val="#ppt_w"/>
                                          </p:val>
                                        </p:tav>
                                      </p:tavLst>
                                    </p:anim>
                                    <p:anim calcmode="lin" valueType="num">
                                      <p:cBhvr>
                                        <p:cTn id="8" dur="1000" fill="hold"/>
                                        <p:tgtEl>
                                          <p:spTgt spid="3"/>
                                        </p:tgtEl>
                                        <p:attrNameLst>
                                          <p:attrName>ppt_h</p:attrName>
                                        </p:attrNameLst>
                                      </p:cBhvr>
                                      <p:tavLst>
                                        <p:tav tm="0">
                                          <p:val>
                                            <p:fltVal val="0"/>
                                          </p:val>
                                        </p:tav>
                                        <p:tav tm="100000">
                                          <p:val>
                                            <p:strVal val="#ppt_h"/>
                                          </p:val>
                                        </p:tav>
                                      </p:tavLst>
                                    </p:anim>
                                    <p:anim calcmode="lin" valueType="num">
                                      <p:cBhvr>
                                        <p:cTn id="9" dur="1000" fill="hold"/>
                                        <p:tgtEl>
                                          <p:spTgt spid="3"/>
                                        </p:tgtEl>
                                        <p:attrNameLst>
                                          <p:attrName>style.rotation</p:attrName>
                                        </p:attrNameLst>
                                      </p:cBhvr>
                                      <p:tavLst>
                                        <p:tav tm="0">
                                          <p:val>
                                            <p:fltVal val="90"/>
                                          </p:val>
                                        </p:tav>
                                        <p:tav tm="100000">
                                          <p:val>
                                            <p:fltVal val="0"/>
                                          </p:val>
                                        </p:tav>
                                      </p:tavLst>
                                    </p:anim>
                                    <p:animEffect transition="in" filter="fade">
                                      <p:cBhvr>
                                        <p:cTn id="10" dur="1000"/>
                                        <p:tgtEl>
                                          <p:spTgt spid="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p:cTn id="13" dur="1000" fill="hold"/>
                                        <p:tgtEl>
                                          <p:spTgt spid="17"/>
                                        </p:tgtEl>
                                        <p:attrNameLst>
                                          <p:attrName>ppt_w</p:attrName>
                                        </p:attrNameLst>
                                      </p:cBhvr>
                                      <p:tavLst>
                                        <p:tav tm="0">
                                          <p:val>
                                            <p:fltVal val="0"/>
                                          </p:val>
                                        </p:tav>
                                        <p:tav tm="100000">
                                          <p:val>
                                            <p:strVal val="#ppt_w"/>
                                          </p:val>
                                        </p:tav>
                                      </p:tavLst>
                                    </p:anim>
                                    <p:anim calcmode="lin" valueType="num">
                                      <p:cBhvr>
                                        <p:cTn id="14" dur="1000" fill="hold"/>
                                        <p:tgtEl>
                                          <p:spTgt spid="17"/>
                                        </p:tgtEl>
                                        <p:attrNameLst>
                                          <p:attrName>ppt_h</p:attrName>
                                        </p:attrNameLst>
                                      </p:cBhvr>
                                      <p:tavLst>
                                        <p:tav tm="0">
                                          <p:val>
                                            <p:fltVal val="0"/>
                                          </p:val>
                                        </p:tav>
                                        <p:tav tm="100000">
                                          <p:val>
                                            <p:strVal val="#ppt_h"/>
                                          </p:val>
                                        </p:tav>
                                      </p:tavLst>
                                    </p:anim>
                                    <p:anim calcmode="lin" valueType="num">
                                      <p:cBhvr>
                                        <p:cTn id="15" dur="1000" fill="hold"/>
                                        <p:tgtEl>
                                          <p:spTgt spid="17"/>
                                        </p:tgtEl>
                                        <p:attrNameLst>
                                          <p:attrName>style.rotation</p:attrName>
                                        </p:attrNameLst>
                                      </p:cBhvr>
                                      <p:tavLst>
                                        <p:tav tm="0">
                                          <p:val>
                                            <p:fltVal val="90"/>
                                          </p:val>
                                        </p:tav>
                                        <p:tav tm="100000">
                                          <p:val>
                                            <p:fltVal val="0"/>
                                          </p:val>
                                        </p:tav>
                                      </p:tavLst>
                                    </p:anim>
                                    <p:animEffect transition="in" filter="fade">
                                      <p:cBhvr>
                                        <p:cTn id="16" dur="10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additive="base">
                                        <p:cTn id="21" dur="500" fill="hold"/>
                                        <p:tgtEl>
                                          <p:spTgt spid="25"/>
                                        </p:tgtEl>
                                        <p:attrNameLst>
                                          <p:attrName>ppt_x</p:attrName>
                                        </p:attrNameLst>
                                      </p:cBhvr>
                                      <p:tavLst>
                                        <p:tav tm="0">
                                          <p:val>
                                            <p:strVal val="#ppt_x"/>
                                          </p:val>
                                        </p:tav>
                                        <p:tav tm="100000">
                                          <p:val>
                                            <p:strVal val="#ppt_x"/>
                                          </p:val>
                                        </p:tav>
                                      </p:tavLst>
                                    </p:anim>
                                    <p:anim calcmode="lin" valueType="num">
                                      <p:cBhvr additive="base">
                                        <p:cTn id="22" dur="500" fill="hold"/>
                                        <p:tgtEl>
                                          <p:spTgt spid="25"/>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53" presetClass="entr" presetSubtype="16"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6"/>
                                        </p:tgtEl>
                                        <p:attrNameLst>
                                          <p:attrName>style.visibility</p:attrName>
                                        </p:attrNameLst>
                                      </p:cBhvr>
                                      <p:to>
                                        <p:strVal val="visible"/>
                                      </p:to>
                                    </p:set>
                                    <p:anim calcmode="lin" valueType="num">
                                      <p:cBhvr additive="base">
                                        <p:cTn id="44" dur="500" fill="hold"/>
                                        <p:tgtEl>
                                          <p:spTgt spid="26"/>
                                        </p:tgtEl>
                                        <p:attrNameLst>
                                          <p:attrName>ppt_x</p:attrName>
                                        </p:attrNameLst>
                                      </p:cBhvr>
                                      <p:tavLst>
                                        <p:tav tm="0">
                                          <p:val>
                                            <p:strVal val="#ppt_x"/>
                                          </p:val>
                                        </p:tav>
                                        <p:tav tm="100000">
                                          <p:val>
                                            <p:strVal val="#ppt_x"/>
                                          </p:val>
                                        </p:tav>
                                      </p:tavLst>
                                    </p:anim>
                                    <p:anim calcmode="lin" valueType="num">
                                      <p:cBhvr additive="base">
                                        <p:cTn id="45" dur="500" fill="hold"/>
                                        <p:tgtEl>
                                          <p:spTgt spid="2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 calcmode="lin" valueType="num">
                                      <p:cBhvr additive="base">
                                        <p:cTn id="48" dur="500" fill="hold"/>
                                        <p:tgtEl>
                                          <p:spTgt spid="16"/>
                                        </p:tgtEl>
                                        <p:attrNameLst>
                                          <p:attrName>ppt_x</p:attrName>
                                        </p:attrNameLst>
                                      </p:cBhvr>
                                      <p:tavLst>
                                        <p:tav tm="0">
                                          <p:val>
                                            <p:strVal val="#ppt_x"/>
                                          </p:val>
                                        </p:tav>
                                        <p:tav tm="100000">
                                          <p:val>
                                            <p:strVal val="#ppt_x"/>
                                          </p:val>
                                        </p:tav>
                                      </p:tavLst>
                                    </p:anim>
                                    <p:anim calcmode="lin" valueType="num">
                                      <p:cBhvr additive="base">
                                        <p:cTn id="4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8"/>
                                        </p:tgtEl>
                                        <p:attrNameLst>
                                          <p:attrName>style.visibility</p:attrName>
                                        </p:attrNameLst>
                                      </p:cBhvr>
                                      <p:to>
                                        <p:strVal val="visible"/>
                                      </p:to>
                                    </p:set>
                                    <p:anim calcmode="lin" valueType="num">
                                      <p:cBhvr additive="base">
                                        <p:cTn id="54" dur="500" fill="hold"/>
                                        <p:tgtEl>
                                          <p:spTgt spid="28"/>
                                        </p:tgtEl>
                                        <p:attrNameLst>
                                          <p:attrName>ppt_x</p:attrName>
                                        </p:attrNameLst>
                                      </p:cBhvr>
                                      <p:tavLst>
                                        <p:tav tm="0">
                                          <p:val>
                                            <p:strVal val="#ppt_x"/>
                                          </p:val>
                                        </p:tav>
                                        <p:tav tm="100000">
                                          <p:val>
                                            <p:strVal val="#ppt_x"/>
                                          </p:val>
                                        </p:tav>
                                      </p:tavLst>
                                    </p:anim>
                                    <p:anim calcmode="lin" valueType="num">
                                      <p:cBhvr additive="base">
                                        <p:cTn id="55"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4"/>
                                        </p:tgtEl>
                                        <p:attrNameLst>
                                          <p:attrName>style.visibility</p:attrName>
                                        </p:attrNameLst>
                                      </p:cBhvr>
                                      <p:to>
                                        <p:strVal val="visible"/>
                                      </p:to>
                                    </p:set>
                                    <p:anim calcmode="lin" valueType="num">
                                      <p:cBhvr>
                                        <p:cTn id="60" dur="500" fill="hold"/>
                                        <p:tgtEl>
                                          <p:spTgt spid="24"/>
                                        </p:tgtEl>
                                        <p:attrNameLst>
                                          <p:attrName>ppt_w</p:attrName>
                                        </p:attrNameLst>
                                      </p:cBhvr>
                                      <p:tavLst>
                                        <p:tav tm="0">
                                          <p:val>
                                            <p:fltVal val="0"/>
                                          </p:val>
                                        </p:tav>
                                        <p:tav tm="100000">
                                          <p:val>
                                            <p:strVal val="#ppt_w"/>
                                          </p:val>
                                        </p:tav>
                                      </p:tavLst>
                                    </p:anim>
                                    <p:anim calcmode="lin" valueType="num">
                                      <p:cBhvr>
                                        <p:cTn id="61" dur="500" fill="hold"/>
                                        <p:tgtEl>
                                          <p:spTgt spid="24"/>
                                        </p:tgtEl>
                                        <p:attrNameLst>
                                          <p:attrName>ppt_h</p:attrName>
                                        </p:attrNameLst>
                                      </p:cBhvr>
                                      <p:tavLst>
                                        <p:tav tm="0">
                                          <p:val>
                                            <p:fltVal val="0"/>
                                          </p:val>
                                        </p:tav>
                                        <p:tav tm="100000">
                                          <p:val>
                                            <p:strVal val="#ppt_h"/>
                                          </p:val>
                                        </p:tav>
                                      </p:tavLst>
                                    </p:anim>
                                    <p:animEffect transition="in" filter="fade">
                                      <p:cBhvr>
                                        <p:cTn id="62" dur="500"/>
                                        <p:tgtEl>
                                          <p:spTgt spid="24"/>
                                        </p:tgtEl>
                                      </p:cBhvr>
                                    </p:animEffect>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 calcmode="lin" valueType="num">
                                      <p:cBhvr additive="base">
                                        <p:cTn id="67" dur="500" fill="hold"/>
                                        <p:tgtEl>
                                          <p:spTgt spid="21"/>
                                        </p:tgtEl>
                                        <p:attrNameLst>
                                          <p:attrName>ppt_x</p:attrName>
                                        </p:attrNameLst>
                                      </p:cBhvr>
                                      <p:tavLst>
                                        <p:tav tm="0">
                                          <p:val>
                                            <p:strVal val="#ppt_x"/>
                                          </p:val>
                                        </p:tav>
                                        <p:tav tm="100000">
                                          <p:val>
                                            <p:strVal val="#ppt_x"/>
                                          </p:val>
                                        </p:tav>
                                      </p:tavLst>
                                    </p:anim>
                                    <p:anim calcmode="lin" valueType="num">
                                      <p:cBhvr additive="base">
                                        <p:cTn id="6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53" presetClass="entr" presetSubtype="16" fill="hold" grpId="0" nodeType="clickEffect">
                                  <p:stCondLst>
                                    <p:cond delay="0"/>
                                  </p:stCondLst>
                                  <p:childTnLst>
                                    <p:set>
                                      <p:cBhvr>
                                        <p:cTn id="72" dur="1" fill="hold">
                                          <p:stCondLst>
                                            <p:cond delay="0"/>
                                          </p:stCondLst>
                                        </p:cTn>
                                        <p:tgtEl>
                                          <p:spTgt spid="6"/>
                                        </p:tgtEl>
                                        <p:attrNameLst>
                                          <p:attrName>style.visibility</p:attrName>
                                        </p:attrNameLst>
                                      </p:cBhvr>
                                      <p:to>
                                        <p:strVal val="visible"/>
                                      </p:to>
                                    </p:set>
                                    <p:anim calcmode="lin" valueType="num">
                                      <p:cBhvr>
                                        <p:cTn id="73" dur="500" fill="hold"/>
                                        <p:tgtEl>
                                          <p:spTgt spid="6"/>
                                        </p:tgtEl>
                                        <p:attrNameLst>
                                          <p:attrName>ppt_w</p:attrName>
                                        </p:attrNameLst>
                                      </p:cBhvr>
                                      <p:tavLst>
                                        <p:tav tm="0">
                                          <p:val>
                                            <p:fltVal val="0"/>
                                          </p:val>
                                        </p:tav>
                                        <p:tav tm="100000">
                                          <p:val>
                                            <p:strVal val="#ppt_w"/>
                                          </p:val>
                                        </p:tav>
                                      </p:tavLst>
                                    </p:anim>
                                    <p:anim calcmode="lin" valueType="num">
                                      <p:cBhvr>
                                        <p:cTn id="74" dur="500" fill="hold"/>
                                        <p:tgtEl>
                                          <p:spTgt spid="6"/>
                                        </p:tgtEl>
                                        <p:attrNameLst>
                                          <p:attrName>ppt_h</p:attrName>
                                        </p:attrNameLst>
                                      </p:cBhvr>
                                      <p:tavLst>
                                        <p:tav tm="0">
                                          <p:val>
                                            <p:fltVal val="0"/>
                                          </p:val>
                                        </p:tav>
                                        <p:tav tm="100000">
                                          <p:val>
                                            <p:strVal val="#ppt_h"/>
                                          </p:val>
                                        </p:tav>
                                      </p:tavLst>
                                    </p:anim>
                                    <p:animEffect transition="in" filter="fade">
                                      <p:cBhvr>
                                        <p:cTn id="75" dur="500"/>
                                        <p:tgtEl>
                                          <p:spTgt spid="6"/>
                                        </p:tgtEl>
                                      </p:cBhvr>
                                    </p:animEffect>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500" fill="hold"/>
                                        <p:tgtEl>
                                          <p:spTgt spid="20"/>
                                        </p:tgtEl>
                                        <p:attrNameLst>
                                          <p:attrName>ppt_x</p:attrName>
                                        </p:attrNameLst>
                                      </p:cBhvr>
                                      <p:tavLst>
                                        <p:tav tm="0">
                                          <p:val>
                                            <p:strVal val="#ppt_x"/>
                                          </p:val>
                                        </p:tav>
                                        <p:tav tm="100000">
                                          <p:val>
                                            <p:strVal val="#ppt_x"/>
                                          </p:val>
                                        </p:tav>
                                      </p:tavLst>
                                    </p:anim>
                                    <p:anim calcmode="lin" valueType="num">
                                      <p:cBhvr additive="base">
                                        <p:cTn id="81"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 grpId="0" animBg="1"/>
      <p:bldP spid="25" grpId="0"/>
      <p:bldP spid="26" grpId="0"/>
      <p:bldP spid="28" grpId="0"/>
      <p:bldP spid="18" grpId="0"/>
      <p:bldP spid="20" grpId="0"/>
      <p:bldP spid="21" grpId="0"/>
      <p:bldP spid="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829379" y="1382452"/>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533399" y="1447800"/>
            <a:ext cx="2110075"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754326"/>
          </a:xfrm>
          <a:prstGeom prst="rect">
            <a:avLst/>
          </a:prstGeom>
          <a:noFill/>
        </p:spPr>
        <p:txBody>
          <a:bodyPr wrap="square" rtlCol="0">
            <a:spAutoFit/>
          </a:bodyPr>
          <a:lstStyle/>
          <a:p>
            <a:r>
              <a:rPr lang="en-US" dirty="0"/>
              <a:t>Can you write code such that your </a:t>
            </a:r>
            <a:r>
              <a:rPr lang="en-US" dirty="0" err="1"/>
              <a:t>FischBot</a:t>
            </a:r>
            <a:r>
              <a:rPr lang="en-US" dirty="0"/>
              <a:t> tries to travel in the same direction while avoiding obstacles?</a:t>
            </a:r>
          </a:p>
          <a:p>
            <a:r>
              <a:rPr lang="en-US"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2323906"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00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a:t>Loop</a:t>
            </a:r>
          </a:p>
          <a:p>
            <a:pPr marL="0" indent="0">
              <a:buNone/>
            </a:pPr>
            <a:r>
              <a:rPr lang="en-US" sz="1600" dirty="0"/>
              <a:t> void loop() {  </a:t>
            </a:r>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21912</TotalTime>
  <Words>5074</Words>
  <Application>Microsoft Office PowerPoint</Application>
  <PresentationFormat>On-screen Show (4:3)</PresentationFormat>
  <Paragraphs>856</Paragraphs>
  <Slides>71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Add Sonar Routine with Setup and Main</vt:lpstr>
      <vt:lpstr>Session 3</vt:lpstr>
      <vt:lpstr>PowerPoint Presentation</vt:lpstr>
      <vt:lpstr>PowerPoint Presentation</vt:lpstr>
      <vt:lpstr>Robotic Competitions</vt:lpstr>
      <vt:lpstr>The Coddington Chassis 400 Walk and Roll with this Super Cool Chassis</vt:lpstr>
      <vt:lpstr>Left Foot</vt:lpstr>
      <vt:lpstr>Left Foot</vt:lpstr>
      <vt:lpstr>Assemble the Right Leg and Chassis</vt:lpstr>
      <vt:lpstr>PowerPoint Presentation</vt:lpstr>
      <vt:lpstr>Calibrating the SG90 Servors </vt:lpstr>
      <vt:lpstr>Session 4</vt:lpstr>
      <vt:lpstr>PowerPoint Presentation</vt:lpstr>
      <vt:lpstr>Robotics Careers</vt:lpstr>
      <vt:lpstr>Education for a Robotics Career</vt:lpstr>
      <vt:lpstr>Session 5</vt:lpstr>
      <vt:lpstr>PowerPoint Presentation</vt:lpstr>
      <vt:lpstr>PowerPoint Presentation</vt:lpstr>
      <vt:lpstr>Put all the tech of  the ParksBot, Sauerbot, and crAshleyBot into one and what do you get?  The FischBot 500  Able to navigate the challenges</vt:lpstr>
      <vt:lpstr>FischBot Navigation</vt:lpstr>
      <vt:lpstr>FischBot Navigation</vt:lpstr>
      <vt:lpstr>What’s a Conditional Statment</vt:lpstr>
      <vt:lpstr>Forward</vt:lpstr>
      <vt:lpstr>STOP</vt:lpstr>
      <vt:lpstr>STOP</vt:lpstr>
      <vt:lpstr>RIGHT TURN</vt:lpstr>
      <vt:lpstr>LEFT TURN</vt:lpstr>
      <vt:lpstr>FORWARD</vt:lpstr>
      <vt:lpstr>Putting It All Together</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159</cp:revision>
  <cp:lastPrinted>2022-12-24T20:57:55Z</cp:lastPrinted>
  <dcterms:created xsi:type="dcterms:W3CDTF">2020-09-01T22:33:34Z</dcterms:created>
  <dcterms:modified xsi:type="dcterms:W3CDTF">2022-12-27T00:34:18Z</dcterms:modified>
</cp:coreProperties>
</file>